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0" r:id="rId6"/>
    <p:sldId id="257" r:id="rId7"/>
    <p:sldId id="258" r:id="rId8"/>
    <p:sldId id="259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7" d="100"/>
          <a:sy n="77" d="100"/>
        </p:scale>
        <p:origin x="-324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79FF-FD73-4BFD-83E7-1DFD218DE7D2}" type="datetimeFigureOut">
              <a:rPr lang="en-GB" smtClean="0"/>
              <a:t>19/07/2018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CFA7-6318-466A-AEDD-7A9DA9F6E5A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67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79FF-FD73-4BFD-83E7-1DFD218DE7D2}" type="datetimeFigureOut">
              <a:rPr lang="en-GB" smtClean="0"/>
              <a:t>19/07/2018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CFA7-6318-466A-AEDD-7A9DA9F6E5A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426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79FF-FD73-4BFD-83E7-1DFD218DE7D2}" type="datetimeFigureOut">
              <a:rPr lang="en-GB" smtClean="0"/>
              <a:t>19/07/2018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CFA7-6318-466A-AEDD-7A9DA9F6E5A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2607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79FF-FD73-4BFD-83E7-1DFD218DE7D2}" type="datetimeFigureOut">
              <a:rPr lang="en-GB" smtClean="0"/>
              <a:t>19/07/2018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CFA7-6318-466A-AEDD-7A9DA9F6E5A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8406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79FF-FD73-4BFD-83E7-1DFD218DE7D2}" type="datetimeFigureOut">
              <a:rPr lang="en-GB" smtClean="0"/>
              <a:t>19/07/2018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CFA7-6318-466A-AEDD-7A9DA9F6E5A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782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79FF-FD73-4BFD-83E7-1DFD218DE7D2}" type="datetimeFigureOut">
              <a:rPr lang="en-GB" smtClean="0"/>
              <a:t>19/07/2018</a:t>
            </a:fld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CFA7-6318-466A-AEDD-7A9DA9F6E5A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7559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79FF-FD73-4BFD-83E7-1DFD218DE7D2}" type="datetimeFigureOut">
              <a:rPr lang="en-GB" smtClean="0"/>
              <a:t>19/07/2018</a:t>
            </a:fld>
            <a:endParaRPr lang="en-GB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CFA7-6318-466A-AEDD-7A9DA9F6E5A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205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79FF-FD73-4BFD-83E7-1DFD218DE7D2}" type="datetimeFigureOut">
              <a:rPr lang="en-GB" smtClean="0"/>
              <a:t>19/07/2018</a:t>
            </a:fld>
            <a:endParaRPr lang="en-GB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CFA7-6318-466A-AEDD-7A9DA9F6E5A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380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79FF-FD73-4BFD-83E7-1DFD218DE7D2}" type="datetimeFigureOut">
              <a:rPr lang="en-GB" smtClean="0"/>
              <a:t>19/07/2018</a:t>
            </a:fld>
            <a:endParaRPr lang="en-GB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CFA7-6318-466A-AEDD-7A9DA9F6E5A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5719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79FF-FD73-4BFD-83E7-1DFD218DE7D2}" type="datetimeFigureOut">
              <a:rPr lang="en-GB" smtClean="0"/>
              <a:t>19/07/2018</a:t>
            </a:fld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CFA7-6318-466A-AEDD-7A9DA9F6E5A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064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79FF-FD73-4BFD-83E7-1DFD218DE7D2}" type="datetimeFigureOut">
              <a:rPr lang="en-GB" smtClean="0"/>
              <a:t>19/07/2018</a:t>
            </a:fld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CFA7-6318-466A-AEDD-7A9DA9F6E5A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984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A79FF-FD73-4BFD-83E7-1DFD218DE7D2}" type="datetimeFigureOut">
              <a:rPr lang="en-GB" smtClean="0"/>
              <a:t>19/07/2018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8CFA7-6318-466A-AEDD-7A9DA9F6E5A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825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8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7" Type="http://schemas.openxmlformats.org/officeDocument/2006/relationships/image" Target="../media/image3.png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emf"/><Relationship Id="rId5" Type="http://schemas.openxmlformats.org/officeDocument/2006/relationships/image" Target="../media/image1.emf"/><Relationship Id="rId4" Type="http://schemas.openxmlformats.org/officeDocument/2006/relationships/image" Target="../media/image1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/>
        </p:nvGrpSpPr>
        <p:grpSpPr>
          <a:xfrm>
            <a:off x="0" y="100290"/>
            <a:ext cx="12192000" cy="917297"/>
            <a:chOff x="0" y="100290"/>
            <a:chExt cx="12192000" cy="917297"/>
          </a:xfrm>
        </p:grpSpPr>
        <p:sp>
          <p:nvSpPr>
            <p:cNvPr id="8" name="Rectángulo 7"/>
            <p:cNvSpPr/>
            <p:nvPr/>
          </p:nvSpPr>
          <p:spPr>
            <a:xfrm>
              <a:off x="2416969" y="100290"/>
              <a:ext cx="6096000" cy="64633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s-ES" dirty="0" smtClean="0">
                  <a:solidFill>
                    <a:srgbClr val="0033CC"/>
                  </a:solidFill>
                </a:rPr>
                <a:t>Red de innovación docente interuniversitaria en Farmacología: un espacio común para mejorar el aprendizaje.</a:t>
              </a:r>
              <a:endParaRPr lang="en-GB" dirty="0">
                <a:solidFill>
                  <a:srgbClr val="0033CC"/>
                </a:solidFill>
              </a:endParaRPr>
            </a:p>
          </p:txBody>
        </p:sp>
        <p:pic>
          <p:nvPicPr>
            <p:cNvPr id="9" name="Imagen 6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V="1">
              <a:off x="0" y="818620"/>
              <a:ext cx="12192000" cy="198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Imagen 11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964613" y="173378"/>
              <a:ext cx="3116262" cy="554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Imagen 1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9875" y="132787"/>
              <a:ext cx="1695450" cy="542925"/>
            </a:xfrm>
            <a:prstGeom prst="rect">
              <a:avLst/>
            </a:prstGeom>
          </p:spPr>
        </p:pic>
      </p:grpSp>
      <p:sp>
        <p:nvSpPr>
          <p:cNvPr id="12" name="CuadroTexto 11"/>
          <p:cNvSpPr txBox="1"/>
          <p:nvPr/>
        </p:nvSpPr>
        <p:spPr>
          <a:xfrm>
            <a:off x="2741613" y="1284288"/>
            <a:ext cx="3641725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dirty="0">
                <a:solidFill>
                  <a:schemeClr val="tx2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Manejo de modelos virtuales</a:t>
            </a:r>
          </a:p>
        </p:txBody>
      </p:sp>
      <p:pic>
        <p:nvPicPr>
          <p:cNvPr id="13" name="Picture 2" descr="http://okimadrid.com/wp-content/uploads/2014/04/cap_jpg_640_640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20825" y="1844675"/>
            <a:ext cx="6096000" cy="348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CuadroTexto 7"/>
          <p:cNvSpPr txBox="1">
            <a:spLocks noChangeArrowheads="1"/>
          </p:cNvSpPr>
          <p:nvPr/>
        </p:nvSpPr>
        <p:spPr bwMode="auto">
          <a:xfrm>
            <a:off x="5548841" y="5617105"/>
            <a:ext cx="532606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 typeface="Arial" charset="0"/>
              <a:buChar char="•"/>
            </a:pPr>
            <a:r>
              <a:rPr lang="es-ES" altLang="es-ES" b="1" dirty="0">
                <a:solidFill>
                  <a:srgbClr val="0070C0"/>
                </a:solidFill>
                <a:latin typeface="Arial Narrow" pitchFamily="34" charset="0"/>
                <a:cs typeface="Arial" charset="0"/>
              </a:rPr>
              <a:t> Explicación y adiestramiento sobre el software</a:t>
            </a:r>
          </a:p>
          <a:p>
            <a:pPr eaLnBrk="1" hangingPunct="1">
              <a:buFont typeface="Arial" charset="0"/>
              <a:buChar char="•"/>
            </a:pPr>
            <a:r>
              <a:rPr lang="es-ES" altLang="es-ES" b="1" dirty="0">
                <a:solidFill>
                  <a:srgbClr val="0070C0"/>
                </a:solidFill>
                <a:latin typeface="Arial Narrow" pitchFamily="34" charset="0"/>
                <a:cs typeface="Arial" charset="0"/>
              </a:rPr>
              <a:t> Objetivos de la práctica</a:t>
            </a:r>
          </a:p>
          <a:p>
            <a:pPr eaLnBrk="1" hangingPunct="1">
              <a:buFont typeface="Arial" charset="0"/>
              <a:buChar char="•"/>
            </a:pPr>
            <a:r>
              <a:rPr lang="es-ES" altLang="es-ES" b="1" dirty="0">
                <a:solidFill>
                  <a:srgbClr val="0070C0"/>
                </a:solidFill>
                <a:latin typeface="Arial Narrow" pitchFamily="34" charset="0"/>
                <a:cs typeface="Arial" charset="0"/>
              </a:rPr>
              <a:t> Material de apoyo</a:t>
            </a:r>
          </a:p>
        </p:txBody>
      </p:sp>
    </p:spTree>
    <p:extLst>
      <p:ext uri="{BB962C8B-B14F-4D97-AF65-F5344CB8AC3E}">
        <p14:creationId xmlns:p14="http://schemas.microsoft.com/office/powerpoint/2010/main" val="231265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/>
        </p:nvGrpSpPr>
        <p:grpSpPr>
          <a:xfrm>
            <a:off x="0" y="100290"/>
            <a:ext cx="12192000" cy="917297"/>
            <a:chOff x="0" y="100290"/>
            <a:chExt cx="12192000" cy="917297"/>
          </a:xfrm>
        </p:grpSpPr>
        <p:sp>
          <p:nvSpPr>
            <p:cNvPr id="8" name="Rectángulo 7"/>
            <p:cNvSpPr/>
            <p:nvPr/>
          </p:nvSpPr>
          <p:spPr>
            <a:xfrm>
              <a:off x="2416969" y="100290"/>
              <a:ext cx="6096000" cy="64633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s-ES" dirty="0" smtClean="0">
                  <a:solidFill>
                    <a:srgbClr val="0033CC"/>
                  </a:solidFill>
                </a:rPr>
                <a:t>Red de innovación docente interuniversitaria en Farmacología: un espacio común para mejorar el aprendizaje.</a:t>
              </a:r>
              <a:endParaRPr lang="en-GB" dirty="0">
                <a:solidFill>
                  <a:srgbClr val="0033CC"/>
                </a:solidFill>
              </a:endParaRPr>
            </a:p>
          </p:txBody>
        </p:sp>
        <p:pic>
          <p:nvPicPr>
            <p:cNvPr id="9" name="Imagen 6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V="1">
              <a:off x="0" y="818620"/>
              <a:ext cx="12192000" cy="198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Imagen 11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964613" y="173378"/>
              <a:ext cx="3116262" cy="554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Imagen 1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9875" y="132787"/>
              <a:ext cx="1695450" cy="542925"/>
            </a:xfrm>
            <a:prstGeom prst="rect">
              <a:avLst/>
            </a:prstGeom>
          </p:spPr>
        </p:pic>
      </p:grpSp>
      <p:sp>
        <p:nvSpPr>
          <p:cNvPr id="12" name="CuadroTexto 11"/>
          <p:cNvSpPr txBox="1"/>
          <p:nvPr/>
        </p:nvSpPr>
        <p:spPr>
          <a:xfrm>
            <a:off x="2741613" y="1284288"/>
            <a:ext cx="3641725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dirty="0">
                <a:solidFill>
                  <a:schemeClr val="tx2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Manejo de modelos virtuales</a:t>
            </a:r>
          </a:p>
        </p:txBody>
      </p:sp>
      <p:pic>
        <p:nvPicPr>
          <p:cNvPr id="13" name="Picture 2" descr="http://okimadrid.com/wp-content/uploads/2014/04/cap_jpg_640_640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20825" y="1844675"/>
            <a:ext cx="6096000" cy="348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CuadroTexto 7"/>
          <p:cNvSpPr txBox="1">
            <a:spLocks noChangeArrowheads="1"/>
          </p:cNvSpPr>
          <p:nvPr/>
        </p:nvSpPr>
        <p:spPr bwMode="auto">
          <a:xfrm>
            <a:off x="3031067" y="5617105"/>
            <a:ext cx="784383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altLang="es-E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Gracias por vuestra atención</a:t>
            </a:r>
            <a:endParaRPr lang="es-ES" altLang="es-E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89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544609" y="1284288"/>
            <a:ext cx="1435100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dirty="0">
                <a:solidFill>
                  <a:schemeClr val="tx2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PC virtual </a:t>
            </a: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15572" y="2027238"/>
            <a:ext cx="2720975" cy="272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9 Rectángulo redondeado"/>
          <p:cNvSpPr/>
          <p:nvPr/>
        </p:nvSpPr>
        <p:spPr>
          <a:xfrm>
            <a:off x="4800072" y="2286000"/>
            <a:ext cx="5829300" cy="1066800"/>
          </a:xfrm>
          <a:prstGeom prst="roundRect">
            <a:avLst/>
          </a:prstGeom>
          <a:noFill/>
          <a:ln w="28575">
            <a:solidFill>
              <a:srgbClr val="00D5D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s-ES" altLang="es-ES" b="1" dirty="0">
                <a:solidFill>
                  <a:srgbClr val="17375E"/>
                </a:solidFill>
                <a:latin typeface="Arial Narrow" panose="020B0606020202030204" pitchFamily="34" charset="0"/>
                <a:cs typeface="Arial" charset="0"/>
              </a:rPr>
              <a:t>Acceso ordenador virtual desde ordenador personal</a:t>
            </a:r>
          </a:p>
          <a:p>
            <a:pPr eaLnBrk="1" hangingPunct="1">
              <a:defRPr/>
            </a:pPr>
            <a:r>
              <a:rPr lang="es-ES" altLang="es-ES" b="1" dirty="0">
                <a:solidFill>
                  <a:srgbClr val="17375E"/>
                </a:solidFill>
                <a:latin typeface="Arial Narrow" panose="020B0606020202030204" pitchFamily="34" charset="0"/>
                <a:cs typeface="Arial" charset="0"/>
              </a:rPr>
              <a:t>Utilización aplicaciones aulas TIC</a:t>
            </a:r>
          </a:p>
          <a:p>
            <a:pPr eaLnBrk="1" hangingPunct="1">
              <a:defRPr/>
            </a:pPr>
            <a:r>
              <a:rPr lang="es-ES" altLang="es-ES" b="1" dirty="0">
                <a:solidFill>
                  <a:srgbClr val="17375E"/>
                </a:solidFill>
                <a:latin typeface="Arial Narrow" panose="020B0606020202030204" pitchFamily="34" charset="0"/>
                <a:cs typeface="Arial" charset="0"/>
              </a:rPr>
              <a:t>Navegador web y conexión a Internet</a:t>
            </a:r>
            <a:endParaRPr lang="es-ES" dirty="0">
              <a:latin typeface="Arial Narrow" panose="020B0606020202030204" pitchFamily="34" charset="0"/>
            </a:endParaRPr>
          </a:p>
        </p:txBody>
      </p:sp>
      <p:sp>
        <p:nvSpPr>
          <p:cNvPr id="7" name="20 Rectángulo redondeado"/>
          <p:cNvSpPr/>
          <p:nvPr/>
        </p:nvSpPr>
        <p:spPr>
          <a:xfrm>
            <a:off x="4800072" y="3532188"/>
            <a:ext cx="5829300" cy="1066800"/>
          </a:xfrm>
          <a:prstGeom prst="roundRect">
            <a:avLst/>
          </a:prstGeom>
          <a:noFill/>
          <a:ln w="28575">
            <a:solidFill>
              <a:srgbClr val="FF339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s-ES" altLang="es-ES" b="1" dirty="0">
                <a:solidFill>
                  <a:srgbClr val="17375E"/>
                </a:solidFill>
                <a:latin typeface="Arial Narrow" panose="020B0606020202030204" pitchFamily="34" charset="0"/>
                <a:cs typeface="Arial" charset="0"/>
              </a:rPr>
              <a:t>Alta en el sistema PC virtual</a:t>
            </a:r>
            <a:endParaRPr lang="es-ES" altLang="es-ES" dirty="0">
              <a:latin typeface="Arial Narrow" panose="020B0606020202030204" pitchFamily="34" charset="0"/>
            </a:endParaRPr>
          </a:p>
          <a:p>
            <a:pPr eaLnBrk="1" hangingPunct="1">
              <a:defRPr/>
            </a:pPr>
            <a:r>
              <a:rPr lang="es-ES" altLang="es-ES" b="1" dirty="0">
                <a:solidFill>
                  <a:srgbClr val="17375E"/>
                </a:solidFill>
                <a:latin typeface="Arial Narrow" panose="020B0606020202030204" pitchFamily="34" charset="0"/>
                <a:cs typeface="Arial" charset="0"/>
              </a:rPr>
              <a:t>Acceso desde Campus Virtual asignatura</a:t>
            </a:r>
          </a:p>
        </p:txBody>
      </p:sp>
      <p:sp>
        <p:nvSpPr>
          <p:cNvPr id="8" name="CuadroTexto 7"/>
          <p:cNvSpPr txBox="1">
            <a:spLocks noChangeArrowheads="1"/>
          </p:cNvSpPr>
          <p:nvPr/>
        </p:nvSpPr>
        <p:spPr bwMode="auto">
          <a:xfrm>
            <a:off x="5966884" y="5818188"/>
            <a:ext cx="4648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altLang="es-ES" sz="2400" b="1">
                <a:solidFill>
                  <a:srgbClr val="0070C0"/>
                </a:solidFill>
                <a:latin typeface="Arial Narrow" pitchFamily="34" charset="0"/>
                <a:cs typeface="Arial" charset="0"/>
              </a:rPr>
              <a:t>Facilitar desarrollo de las prácticas 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0" y="100290"/>
            <a:ext cx="12192000" cy="917297"/>
            <a:chOff x="0" y="100290"/>
            <a:chExt cx="12192000" cy="917297"/>
          </a:xfrm>
        </p:grpSpPr>
        <p:sp>
          <p:nvSpPr>
            <p:cNvPr id="10" name="Rectángulo 9"/>
            <p:cNvSpPr/>
            <p:nvPr/>
          </p:nvSpPr>
          <p:spPr>
            <a:xfrm>
              <a:off x="2416969" y="100290"/>
              <a:ext cx="6096000" cy="64633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s-ES" dirty="0" smtClean="0">
                  <a:solidFill>
                    <a:srgbClr val="0033CC"/>
                  </a:solidFill>
                </a:rPr>
                <a:t>Red de innovación docente interuniversitaria en Farmacología: un espacio común para mejorar el aprendizaje.</a:t>
              </a:r>
              <a:endParaRPr lang="en-GB" dirty="0">
                <a:solidFill>
                  <a:srgbClr val="0033CC"/>
                </a:solidFill>
              </a:endParaRPr>
            </a:p>
          </p:txBody>
        </p:sp>
        <p:pic>
          <p:nvPicPr>
            <p:cNvPr id="11" name="Imagen 6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0" y="818620"/>
              <a:ext cx="12192000" cy="198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Imagen 11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8964613" y="173378"/>
              <a:ext cx="3116262" cy="554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Imagen 1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69875" y="132787"/>
              <a:ext cx="1695450" cy="5429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06126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o 8"/>
          <p:cNvGrpSpPr/>
          <p:nvPr/>
        </p:nvGrpSpPr>
        <p:grpSpPr>
          <a:xfrm>
            <a:off x="0" y="100290"/>
            <a:ext cx="12192000" cy="917297"/>
            <a:chOff x="0" y="100290"/>
            <a:chExt cx="12192000" cy="917297"/>
          </a:xfrm>
        </p:grpSpPr>
        <p:sp>
          <p:nvSpPr>
            <p:cNvPr id="10" name="Rectángulo 9"/>
            <p:cNvSpPr/>
            <p:nvPr/>
          </p:nvSpPr>
          <p:spPr>
            <a:xfrm>
              <a:off x="2416969" y="100290"/>
              <a:ext cx="6096000" cy="64633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s-ES" dirty="0" smtClean="0">
                  <a:solidFill>
                    <a:srgbClr val="0033CC"/>
                  </a:solidFill>
                </a:rPr>
                <a:t>Red de innovación docente interuniversitaria en Farmacología: un espacio común para mejorar el aprendizaje.</a:t>
              </a:r>
              <a:endParaRPr lang="en-GB" dirty="0">
                <a:solidFill>
                  <a:srgbClr val="0033CC"/>
                </a:solidFill>
              </a:endParaRPr>
            </a:p>
          </p:txBody>
        </p:sp>
        <p:pic>
          <p:nvPicPr>
            <p:cNvPr id="11" name="Imagen 6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V="1">
              <a:off x="0" y="818620"/>
              <a:ext cx="12192000" cy="198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Imagen 11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964613" y="173378"/>
              <a:ext cx="3116262" cy="554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Imagen 1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9875" y="132787"/>
              <a:ext cx="1695450" cy="542925"/>
            </a:xfrm>
            <a:prstGeom prst="rect">
              <a:avLst/>
            </a:prstGeom>
          </p:spPr>
        </p:pic>
      </p:grpSp>
      <p:grpSp>
        <p:nvGrpSpPr>
          <p:cNvPr id="14" name="2 Grupo"/>
          <p:cNvGrpSpPr>
            <a:grpSpLocks noChangeAspect="1"/>
          </p:cNvGrpSpPr>
          <p:nvPr/>
        </p:nvGrpSpPr>
        <p:grpSpPr bwMode="auto">
          <a:xfrm>
            <a:off x="2235198" y="1017587"/>
            <a:ext cx="7407011" cy="6013667"/>
            <a:chOff x="1108364" y="939229"/>
            <a:chExt cx="7107381" cy="5769296"/>
          </a:xfrm>
        </p:grpSpPr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108364" y="939229"/>
              <a:ext cx="7107381" cy="5769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2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575996" y="1323111"/>
              <a:ext cx="6165235" cy="381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" name="Imagen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65939" y="1761065"/>
            <a:ext cx="6193394" cy="3429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36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o 8"/>
          <p:cNvGrpSpPr/>
          <p:nvPr/>
        </p:nvGrpSpPr>
        <p:grpSpPr>
          <a:xfrm>
            <a:off x="0" y="100290"/>
            <a:ext cx="12192000" cy="917297"/>
            <a:chOff x="0" y="100290"/>
            <a:chExt cx="12192000" cy="917297"/>
          </a:xfrm>
        </p:grpSpPr>
        <p:sp>
          <p:nvSpPr>
            <p:cNvPr id="10" name="Rectángulo 9"/>
            <p:cNvSpPr/>
            <p:nvPr/>
          </p:nvSpPr>
          <p:spPr>
            <a:xfrm>
              <a:off x="2416969" y="100290"/>
              <a:ext cx="6096000" cy="64633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s-ES" dirty="0" smtClean="0">
                  <a:solidFill>
                    <a:srgbClr val="0033CC"/>
                  </a:solidFill>
                </a:rPr>
                <a:t>Red de innovación docente interuniversitaria en Farmacología: un espacio común para mejorar el aprendizaje.</a:t>
              </a:r>
              <a:endParaRPr lang="en-GB" dirty="0">
                <a:solidFill>
                  <a:srgbClr val="0033CC"/>
                </a:solidFill>
              </a:endParaRPr>
            </a:p>
          </p:txBody>
        </p:sp>
        <p:pic>
          <p:nvPicPr>
            <p:cNvPr id="11" name="Imagen 6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V="1">
              <a:off x="0" y="818620"/>
              <a:ext cx="12192000" cy="198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Imagen 11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964613" y="173378"/>
              <a:ext cx="3116262" cy="554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Imagen 1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9875" y="132787"/>
              <a:ext cx="1695450" cy="542925"/>
            </a:xfrm>
            <a:prstGeom prst="rect">
              <a:avLst/>
            </a:prstGeom>
          </p:spPr>
        </p:pic>
      </p:grp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58073" y="1017587"/>
            <a:ext cx="7418653" cy="6023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27817" y="1281925"/>
            <a:ext cx="6479166" cy="3944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7036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5577" y="1803908"/>
            <a:ext cx="3529512" cy="3673517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4779" y="1587912"/>
            <a:ext cx="3493510" cy="3889513"/>
          </a:xfrm>
          <a:prstGeom prst="rect">
            <a:avLst/>
          </a:prstGeom>
        </p:spPr>
      </p:pic>
      <p:grpSp>
        <p:nvGrpSpPr>
          <p:cNvPr id="7" name="Grupo 6"/>
          <p:cNvGrpSpPr/>
          <p:nvPr/>
        </p:nvGrpSpPr>
        <p:grpSpPr>
          <a:xfrm>
            <a:off x="0" y="100290"/>
            <a:ext cx="12192000" cy="917297"/>
            <a:chOff x="0" y="100290"/>
            <a:chExt cx="12192000" cy="917297"/>
          </a:xfrm>
        </p:grpSpPr>
        <p:sp>
          <p:nvSpPr>
            <p:cNvPr id="8" name="Rectángulo 7"/>
            <p:cNvSpPr/>
            <p:nvPr/>
          </p:nvSpPr>
          <p:spPr>
            <a:xfrm>
              <a:off x="2416969" y="100290"/>
              <a:ext cx="6096000" cy="64633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s-ES" dirty="0" smtClean="0">
                  <a:solidFill>
                    <a:srgbClr val="0033CC"/>
                  </a:solidFill>
                </a:rPr>
                <a:t>Red de innovación docente interuniversitaria en Farmacología: un espacio común para mejorar el aprendizaje.</a:t>
              </a:r>
              <a:endParaRPr lang="en-GB" dirty="0">
                <a:solidFill>
                  <a:srgbClr val="0033CC"/>
                </a:solidFill>
              </a:endParaRPr>
            </a:p>
          </p:txBody>
        </p:sp>
        <p:pic>
          <p:nvPicPr>
            <p:cNvPr id="9" name="Imagen 6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flipV="1">
              <a:off x="0" y="818620"/>
              <a:ext cx="12192000" cy="198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Imagen 11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8964613" y="173378"/>
              <a:ext cx="3116262" cy="554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Imagen 10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69875" y="132787"/>
              <a:ext cx="1695450" cy="5429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6419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7645" y="1553040"/>
            <a:ext cx="3493510" cy="3853520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5645" y="1409041"/>
            <a:ext cx="3493510" cy="3997519"/>
          </a:xfrm>
          <a:prstGeom prst="rect">
            <a:avLst/>
          </a:prstGeom>
        </p:spPr>
      </p:pic>
      <p:grpSp>
        <p:nvGrpSpPr>
          <p:cNvPr id="4" name="Grupo 3"/>
          <p:cNvGrpSpPr/>
          <p:nvPr/>
        </p:nvGrpSpPr>
        <p:grpSpPr>
          <a:xfrm>
            <a:off x="0" y="100290"/>
            <a:ext cx="12192000" cy="917297"/>
            <a:chOff x="0" y="100290"/>
            <a:chExt cx="12192000" cy="917297"/>
          </a:xfrm>
        </p:grpSpPr>
        <p:sp>
          <p:nvSpPr>
            <p:cNvPr id="5" name="Rectángulo 4"/>
            <p:cNvSpPr/>
            <p:nvPr/>
          </p:nvSpPr>
          <p:spPr>
            <a:xfrm>
              <a:off x="2416969" y="100290"/>
              <a:ext cx="6096000" cy="64633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s-ES" dirty="0" smtClean="0">
                  <a:solidFill>
                    <a:srgbClr val="0033CC"/>
                  </a:solidFill>
                </a:rPr>
                <a:t>Red de innovación docente interuniversitaria en Farmacología: un espacio común para mejorar el aprendizaje.</a:t>
              </a:r>
              <a:endParaRPr lang="en-GB" dirty="0">
                <a:solidFill>
                  <a:srgbClr val="0033CC"/>
                </a:solidFill>
              </a:endParaRPr>
            </a:p>
          </p:txBody>
        </p:sp>
        <p:pic>
          <p:nvPicPr>
            <p:cNvPr id="6" name="Imagen 6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flipV="1">
              <a:off x="0" y="818620"/>
              <a:ext cx="12192000" cy="198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Imagen 11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8964613" y="173378"/>
              <a:ext cx="3116262" cy="554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Imagen 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69875" y="132787"/>
              <a:ext cx="1695450" cy="5429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6128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268" y="1955173"/>
            <a:ext cx="3493510" cy="3997519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8245" y="2045175"/>
            <a:ext cx="3493510" cy="3817513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9778" y="3145843"/>
            <a:ext cx="3493510" cy="3817513"/>
          </a:xfrm>
          <a:prstGeom prst="rect">
            <a:avLst/>
          </a:prstGeom>
        </p:spPr>
      </p:pic>
      <p:grpSp>
        <p:nvGrpSpPr>
          <p:cNvPr id="5" name="Grupo 4"/>
          <p:cNvGrpSpPr/>
          <p:nvPr/>
        </p:nvGrpSpPr>
        <p:grpSpPr>
          <a:xfrm>
            <a:off x="0" y="100290"/>
            <a:ext cx="12192000" cy="917297"/>
            <a:chOff x="0" y="100290"/>
            <a:chExt cx="12192000" cy="917297"/>
          </a:xfrm>
        </p:grpSpPr>
        <p:sp>
          <p:nvSpPr>
            <p:cNvPr id="6" name="Rectángulo 5"/>
            <p:cNvSpPr/>
            <p:nvPr/>
          </p:nvSpPr>
          <p:spPr>
            <a:xfrm>
              <a:off x="2416969" y="100290"/>
              <a:ext cx="6096000" cy="64633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s-ES" dirty="0" smtClean="0">
                  <a:solidFill>
                    <a:srgbClr val="0033CC"/>
                  </a:solidFill>
                </a:rPr>
                <a:t>Red de innovación docente interuniversitaria en Farmacología: un espacio común para mejorar el aprendizaje.</a:t>
              </a:r>
              <a:endParaRPr lang="en-GB" dirty="0">
                <a:solidFill>
                  <a:srgbClr val="0033CC"/>
                </a:solidFill>
              </a:endParaRPr>
            </a:p>
          </p:txBody>
        </p:sp>
        <p:pic>
          <p:nvPicPr>
            <p:cNvPr id="7" name="Imagen 6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flipV="1">
              <a:off x="0" y="818620"/>
              <a:ext cx="12192000" cy="198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Imagen 11"/>
            <p:cNvPicPr>
              <a:picLocks noChangeAspect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8964613" y="173378"/>
              <a:ext cx="3116262" cy="554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Imagen 8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69875" y="132787"/>
              <a:ext cx="1695450" cy="5429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6978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9312" y="1773238"/>
            <a:ext cx="3385510" cy="3565523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2978" y="1629240"/>
            <a:ext cx="3385510" cy="3709521"/>
          </a:xfrm>
          <a:prstGeom prst="rect">
            <a:avLst/>
          </a:prstGeom>
        </p:spPr>
      </p:pic>
      <p:grpSp>
        <p:nvGrpSpPr>
          <p:cNvPr id="10" name="Grupo 9"/>
          <p:cNvGrpSpPr/>
          <p:nvPr/>
        </p:nvGrpSpPr>
        <p:grpSpPr>
          <a:xfrm>
            <a:off x="0" y="100290"/>
            <a:ext cx="12192000" cy="917297"/>
            <a:chOff x="0" y="100290"/>
            <a:chExt cx="12192000" cy="917297"/>
          </a:xfrm>
        </p:grpSpPr>
        <p:sp>
          <p:nvSpPr>
            <p:cNvPr id="4" name="Rectángulo 3"/>
            <p:cNvSpPr/>
            <p:nvPr/>
          </p:nvSpPr>
          <p:spPr>
            <a:xfrm>
              <a:off x="2416969" y="100290"/>
              <a:ext cx="6096000" cy="64633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s-ES" dirty="0" smtClean="0">
                  <a:solidFill>
                    <a:srgbClr val="0033CC"/>
                  </a:solidFill>
                </a:rPr>
                <a:t>Red de innovación docente interuniversitaria en Farmacología: un espacio común para mejorar el aprendizaje.</a:t>
              </a:r>
              <a:endParaRPr lang="en-GB" dirty="0">
                <a:solidFill>
                  <a:srgbClr val="0033CC"/>
                </a:solidFill>
              </a:endParaRPr>
            </a:p>
          </p:txBody>
        </p:sp>
        <p:pic>
          <p:nvPicPr>
            <p:cNvPr id="5" name="Imagen 6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flipV="1">
              <a:off x="0" y="818620"/>
              <a:ext cx="12192000" cy="198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Imagen 11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8964613" y="173378"/>
              <a:ext cx="3116262" cy="554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Imagen 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69875" y="132787"/>
              <a:ext cx="1695450" cy="5429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0779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o 8"/>
          <p:cNvGrpSpPr/>
          <p:nvPr/>
        </p:nvGrpSpPr>
        <p:grpSpPr>
          <a:xfrm>
            <a:off x="0" y="100290"/>
            <a:ext cx="12192000" cy="917297"/>
            <a:chOff x="0" y="100290"/>
            <a:chExt cx="12192000" cy="917297"/>
          </a:xfrm>
        </p:grpSpPr>
        <p:sp>
          <p:nvSpPr>
            <p:cNvPr id="10" name="Rectángulo 9"/>
            <p:cNvSpPr/>
            <p:nvPr/>
          </p:nvSpPr>
          <p:spPr>
            <a:xfrm>
              <a:off x="2416969" y="100290"/>
              <a:ext cx="6096000" cy="64633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s-ES" dirty="0" smtClean="0">
                  <a:solidFill>
                    <a:srgbClr val="0033CC"/>
                  </a:solidFill>
                </a:rPr>
                <a:t>Red de innovación docente interuniversitaria en Farmacología: un espacio común para mejorar el aprendizaje.</a:t>
              </a:r>
              <a:endParaRPr lang="en-GB" dirty="0">
                <a:solidFill>
                  <a:srgbClr val="0033CC"/>
                </a:solidFill>
              </a:endParaRPr>
            </a:p>
          </p:txBody>
        </p:sp>
        <p:pic>
          <p:nvPicPr>
            <p:cNvPr id="11" name="Imagen 6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V="1">
              <a:off x="0" y="818620"/>
              <a:ext cx="12192000" cy="198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Imagen 11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964613" y="173378"/>
              <a:ext cx="3116262" cy="554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Imagen 1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9875" y="132787"/>
              <a:ext cx="1695450" cy="542925"/>
            </a:xfrm>
            <a:prstGeom prst="rect">
              <a:avLst/>
            </a:prstGeom>
          </p:spPr>
        </p:pic>
      </p:grpSp>
      <p:sp>
        <p:nvSpPr>
          <p:cNvPr id="14" name="CuadroTexto 13"/>
          <p:cNvSpPr txBox="1"/>
          <p:nvPr/>
        </p:nvSpPr>
        <p:spPr>
          <a:xfrm>
            <a:off x="3983826" y="1160495"/>
            <a:ext cx="4455066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dirty="0" smtClean="0">
                <a:solidFill>
                  <a:schemeClr val="tx2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Comentarios libres de los alumnos </a:t>
            </a:r>
            <a:endParaRPr lang="es-ES" sz="2400" b="1" dirty="0">
              <a:solidFill>
                <a:schemeClr val="tx2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5" name="9 Rectángulo redondeado"/>
          <p:cNvSpPr/>
          <p:nvPr/>
        </p:nvSpPr>
        <p:spPr>
          <a:xfrm>
            <a:off x="1769534" y="1658974"/>
            <a:ext cx="8883650" cy="2368550"/>
          </a:xfrm>
          <a:prstGeom prst="roundRect">
            <a:avLst/>
          </a:prstGeom>
          <a:noFill/>
          <a:ln w="28575">
            <a:solidFill>
              <a:srgbClr val="00D5D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s-ES" altLang="es-ES" b="1" dirty="0">
                <a:solidFill>
                  <a:srgbClr val="0070C0"/>
                </a:solidFill>
                <a:latin typeface="Arial Narrow" panose="020B0606020202030204" pitchFamily="34" charset="0"/>
                <a:cs typeface="Arial" charset="0"/>
              </a:rPr>
              <a:t>“Me </a:t>
            </a:r>
            <a:r>
              <a:rPr lang="es-ES" altLang="es-ES" b="1" u="sng" dirty="0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</a:rPr>
              <a:t>siento cómodo </a:t>
            </a:r>
            <a:r>
              <a:rPr lang="es-ES" altLang="es-ES" b="1" dirty="0">
                <a:solidFill>
                  <a:srgbClr val="0070C0"/>
                </a:solidFill>
                <a:latin typeface="Arial Narrow" panose="020B0606020202030204" pitchFamily="34" charset="0"/>
                <a:cs typeface="Arial" charset="0"/>
              </a:rPr>
              <a:t>porque puedo realizar y entregar las practicas </a:t>
            </a:r>
            <a:r>
              <a:rPr lang="es-ES" altLang="es-ES" b="1" u="sng" dirty="0">
                <a:solidFill>
                  <a:srgbClr val="17375E"/>
                </a:solidFill>
                <a:latin typeface="Arial Narrow" panose="020B0606020202030204" pitchFamily="34" charset="0"/>
                <a:cs typeface="Arial" charset="0"/>
              </a:rPr>
              <a:t>desde casa </a:t>
            </a:r>
            <a:r>
              <a:rPr lang="es-ES" altLang="es-ES" b="1" dirty="0">
                <a:solidFill>
                  <a:srgbClr val="0070C0"/>
                </a:solidFill>
                <a:latin typeface="Arial Narrow" panose="020B0606020202030204" pitchFamily="34" charset="0"/>
                <a:cs typeface="Arial" charset="0"/>
              </a:rPr>
              <a:t>sin tener que ir a la universidad. </a:t>
            </a:r>
          </a:p>
          <a:p>
            <a:pPr eaLnBrk="1" hangingPunct="1">
              <a:defRPr/>
            </a:pPr>
            <a:r>
              <a:rPr lang="es-ES" b="1" dirty="0">
                <a:solidFill>
                  <a:srgbClr val="0070C0"/>
                </a:solidFill>
                <a:latin typeface="Arial Narrow" panose="020B0606020202030204" pitchFamily="34" charset="0"/>
              </a:rPr>
              <a:t>Puedo</a:t>
            </a:r>
            <a:r>
              <a:rPr lang="es-ES" b="1" dirty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  <a:r>
              <a:rPr lang="es-ES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investigar</a:t>
            </a:r>
            <a:r>
              <a:rPr lang="es-ES" b="1" dirty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  <a:r>
              <a:rPr lang="es-ES" b="1" dirty="0">
                <a:solidFill>
                  <a:srgbClr val="0070C0"/>
                </a:solidFill>
                <a:latin typeface="Arial Narrow" panose="020B0606020202030204" pitchFamily="34" charset="0"/>
              </a:rPr>
              <a:t>por mi cuenta.</a:t>
            </a:r>
          </a:p>
          <a:p>
            <a:pPr eaLnBrk="1" hangingPunct="1">
              <a:defRPr/>
            </a:pPr>
            <a:r>
              <a:rPr lang="es-ES" b="1" dirty="0">
                <a:solidFill>
                  <a:srgbClr val="0070C0"/>
                </a:solidFill>
                <a:latin typeface="Arial Narrow" panose="020B0606020202030204" pitchFamily="34" charset="0"/>
              </a:rPr>
              <a:t>Me parece  un buen sistema para mejorar y </a:t>
            </a:r>
            <a:r>
              <a:rPr lang="es-ES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afianzar conceptos</a:t>
            </a:r>
            <a:r>
              <a:rPr lang="es-ES" b="1" u="sng" dirty="0">
                <a:solidFill>
                  <a:srgbClr val="0070C0"/>
                </a:solidFill>
                <a:latin typeface="Arial Narrow" panose="020B0606020202030204" pitchFamily="34" charset="0"/>
              </a:rPr>
              <a:t> </a:t>
            </a:r>
            <a:r>
              <a:rPr lang="es-ES" b="1" dirty="0">
                <a:solidFill>
                  <a:srgbClr val="0070C0"/>
                </a:solidFill>
                <a:latin typeface="Arial Narrow" panose="020B0606020202030204" pitchFamily="34" charset="0"/>
              </a:rPr>
              <a:t>adquiridos en clase.</a:t>
            </a:r>
          </a:p>
          <a:p>
            <a:pPr eaLnBrk="1" hangingPunct="1">
              <a:defRPr/>
            </a:pPr>
            <a:r>
              <a:rPr lang="es-ES" b="1" dirty="0">
                <a:solidFill>
                  <a:srgbClr val="0070C0"/>
                </a:solidFill>
                <a:latin typeface="Arial Narrow" panose="020B0606020202030204" pitchFamily="34" charset="0"/>
              </a:rPr>
              <a:t>Me siento cómodo con las prácticas virtuales ya que me permiten </a:t>
            </a:r>
            <a:r>
              <a:rPr lang="es-ES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administrar mejor mi tiempo </a:t>
            </a:r>
            <a:r>
              <a:rPr lang="es-ES" b="1" dirty="0">
                <a:solidFill>
                  <a:srgbClr val="0070C0"/>
                </a:solidFill>
                <a:latin typeface="Arial Narrow" panose="020B0606020202030204" pitchFamily="34" charset="0"/>
              </a:rPr>
              <a:t>y trabajar en horarios que normalmente no son accesibles si se realizan de forma presencial.</a:t>
            </a:r>
          </a:p>
          <a:p>
            <a:pPr eaLnBrk="1" hangingPunct="1">
              <a:defRPr/>
            </a:pPr>
            <a:r>
              <a:rPr lang="es-ES" b="1" dirty="0">
                <a:solidFill>
                  <a:srgbClr val="0070C0"/>
                </a:solidFill>
                <a:latin typeface="Arial Narrow" panose="020B0606020202030204" pitchFamily="34" charset="0"/>
              </a:rPr>
              <a:t>Me ayudó a </a:t>
            </a:r>
            <a:r>
              <a:rPr lang="es-ES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valorar la asignatura y entrenarme </a:t>
            </a:r>
            <a:r>
              <a:rPr lang="es-ES" b="1" dirty="0">
                <a:solidFill>
                  <a:srgbClr val="0070C0"/>
                </a:solidFill>
                <a:latin typeface="Arial Narrow" panose="020B0606020202030204" pitchFamily="34" charset="0"/>
              </a:rPr>
              <a:t>en los programas informáticos.</a:t>
            </a:r>
          </a:p>
          <a:p>
            <a:pPr eaLnBrk="1" hangingPunct="1">
              <a:defRPr/>
            </a:pPr>
            <a:r>
              <a:rPr lang="es-ES" b="1" dirty="0">
                <a:solidFill>
                  <a:srgbClr val="0070C0"/>
                </a:solidFill>
                <a:latin typeface="Arial Narrow" panose="020B0606020202030204" pitchFamily="34" charset="0"/>
              </a:rPr>
              <a:t>Me ha proporcionado mayor </a:t>
            </a:r>
            <a:r>
              <a:rPr lang="es-ES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libertad</a:t>
            </a:r>
            <a:r>
              <a:rPr lang="es-ES" b="1" dirty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  <a:r>
              <a:rPr lang="es-ES" b="1" dirty="0">
                <a:solidFill>
                  <a:srgbClr val="0070C0"/>
                </a:solidFill>
                <a:latin typeface="Arial Narrow" panose="020B0606020202030204" pitchFamily="34" charset="0"/>
              </a:rPr>
              <a:t>a la hora de realizar ciertos trabajos”. </a:t>
            </a:r>
          </a:p>
        </p:txBody>
      </p:sp>
      <p:sp>
        <p:nvSpPr>
          <p:cNvPr id="16" name="20 Rectángulo redondeado"/>
          <p:cNvSpPr/>
          <p:nvPr/>
        </p:nvSpPr>
        <p:spPr>
          <a:xfrm>
            <a:off x="1769534" y="4260364"/>
            <a:ext cx="8883650" cy="2244725"/>
          </a:xfrm>
          <a:prstGeom prst="roundRect">
            <a:avLst/>
          </a:prstGeom>
          <a:noFill/>
          <a:ln w="28575">
            <a:solidFill>
              <a:srgbClr val="FF339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s-ES" altLang="es-ES" b="1" dirty="0">
                <a:solidFill>
                  <a:srgbClr val="0070C0"/>
                </a:solidFill>
                <a:latin typeface="Arial Narrow" panose="020B0606020202030204" pitchFamily="34" charset="0"/>
                <a:cs typeface="Arial" charset="0"/>
              </a:rPr>
              <a:t>“Es algo </a:t>
            </a:r>
            <a:r>
              <a:rPr lang="es-ES" altLang="es-ES" b="1" u="sng" dirty="0">
                <a:solidFill>
                  <a:srgbClr val="17375E"/>
                </a:solidFill>
                <a:latin typeface="Arial Narrow" panose="020B0606020202030204" pitchFamily="34" charset="0"/>
                <a:cs typeface="Arial" charset="0"/>
              </a:rPr>
              <a:t>lioso guardar en disco virtual</a:t>
            </a:r>
            <a:r>
              <a:rPr lang="es-ES" altLang="es-ES" b="1" dirty="0">
                <a:solidFill>
                  <a:srgbClr val="17375E"/>
                </a:solidFill>
                <a:latin typeface="Arial Narrow" panose="020B0606020202030204" pitchFamily="34" charset="0"/>
                <a:cs typeface="Arial" charset="0"/>
              </a:rPr>
              <a:t>. </a:t>
            </a:r>
            <a:r>
              <a:rPr lang="es-ES" altLang="es-ES" b="1" dirty="0">
                <a:solidFill>
                  <a:srgbClr val="0070C0"/>
                </a:solidFill>
                <a:latin typeface="Arial Narrow" panose="020B0606020202030204" pitchFamily="34" charset="0"/>
                <a:cs typeface="Arial" charset="0"/>
              </a:rPr>
              <a:t>Sin embargo me parece una manera divertida y muy diferente para</a:t>
            </a:r>
            <a:r>
              <a:rPr lang="es-ES" altLang="es-ES" b="1" dirty="0">
                <a:solidFill>
                  <a:srgbClr val="17375E"/>
                </a:solidFill>
                <a:latin typeface="Arial Narrow" panose="020B0606020202030204" pitchFamily="34" charset="0"/>
                <a:cs typeface="Arial" charset="0"/>
              </a:rPr>
              <a:t> </a:t>
            </a:r>
            <a:r>
              <a:rPr lang="es-ES" altLang="es-ES" b="1" u="sng" dirty="0">
                <a:solidFill>
                  <a:srgbClr val="17375E"/>
                </a:solidFill>
                <a:latin typeface="Arial Narrow" panose="020B0606020202030204" pitchFamily="34" charset="0"/>
                <a:cs typeface="Arial" charset="0"/>
              </a:rPr>
              <a:t>aprender</a:t>
            </a:r>
            <a:r>
              <a:rPr lang="es-ES" altLang="es-ES" b="1" dirty="0">
                <a:solidFill>
                  <a:srgbClr val="17375E"/>
                </a:solidFill>
                <a:latin typeface="Arial Narrow" panose="020B0606020202030204" pitchFamily="34" charset="0"/>
                <a:cs typeface="Arial" charset="0"/>
              </a:rPr>
              <a:t>. </a:t>
            </a:r>
          </a:p>
          <a:p>
            <a:pPr eaLnBrk="1" hangingPunct="1">
              <a:defRPr/>
            </a:pPr>
            <a:r>
              <a:rPr lang="es-ES" altLang="es-ES" b="1" dirty="0">
                <a:solidFill>
                  <a:srgbClr val="0070C0"/>
                </a:solidFill>
                <a:latin typeface="Arial Narrow" panose="020B0606020202030204" pitchFamily="34" charset="0"/>
                <a:cs typeface="Arial" charset="0"/>
              </a:rPr>
              <a:t>El único inconveniente era que estaba nerviosa haciendo las prácticas por si se me </a:t>
            </a:r>
            <a:r>
              <a:rPr lang="es-ES" altLang="es-ES" b="1" u="sng" dirty="0">
                <a:solidFill>
                  <a:srgbClr val="17375E"/>
                </a:solidFill>
                <a:latin typeface="Arial Narrow" panose="020B0606020202030204" pitchFamily="34" charset="0"/>
                <a:cs typeface="Arial" charset="0"/>
              </a:rPr>
              <a:t>desconectaba el servidor</a:t>
            </a:r>
            <a:r>
              <a:rPr lang="es-ES" altLang="es-ES" b="1" dirty="0">
                <a:solidFill>
                  <a:srgbClr val="17375E"/>
                </a:solidFill>
                <a:latin typeface="Arial Narrow" panose="020B0606020202030204" pitchFamily="34" charset="0"/>
                <a:cs typeface="Arial" charset="0"/>
              </a:rPr>
              <a:t>. </a:t>
            </a:r>
          </a:p>
          <a:p>
            <a:pPr eaLnBrk="1" hangingPunct="1">
              <a:defRPr/>
            </a:pPr>
            <a:r>
              <a:rPr lang="es-ES" altLang="es-ES" b="1" dirty="0">
                <a:solidFill>
                  <a:srgbClr val="0070C0"/>
                </a:solidFill>
                <a:latin typeface="Arial Narrow" panose="020B0606020202030204" pitchFamily="34" charset="0"/>
                <a:cs typeface="Arial" charset="0"/>
              </a:rPr>
              <a:t>Me resultan </a:t>
            </a:r>
            <a:r>
              <a:rPr lang="es-ES" altLang="es-ES" b="1" u="sng" dirty="0">
                <a:solidFill>
                  <a:srgbClr val="17375E"/>
                </a:solidFill>
                <a:latin typeface="Arial Narrow" panose="020B0606020202030204" pitchFamily="34" charset="0"/>
                <a:cs typeface="Arial" charset="0"/>
              </a:rPr>
              <a:t>incómodos</a:t>
            </a:r>
            <a:r>
              <a:rPr lang="es-ES" altLang="es-ES" b="1" dirty="0">
                <a:solidFill>
                  <a:srgbClr val="17375E"/>
                </a:solidFill>
                <a:latin typeface="Arial Narrow" panose="020B0606020202030204" pitchFamily="34" charset="0"/>
                <a:cs typeface="Arial" charset="0"/>
              </a:rPr>
              <a:t> </a:t>
            </a:r>
            <a:r>
              <a:rPr lang="es-ES" altLang="es-ES" b="1" dirty="0">
                <a:solidFill>
                  <a:srgbClr val="0070C0"/>
                </a:solidFill>
                <a:latin typeface="Arial Narrow" panose="020B0606020202030204" pitchFamily="34" charset="0"/>
                <a:cs typeface="Arial" charset="0"/>
              </a:rPr>
              <a:t>los modelos de prácticas virtuales porque </a:t>
            </a:r>
            <a:r>
              <a:rPr lang="es-ES" altLang="es-ES" b="1" u="sng" dirty="0">
                <a:solidFill>
                  <a:srgbClr val="17375E"/>
                </a:solidFill>
                <a:latin typeface="Arial Narrow" panose="020B0606020202030204" pitchFamily="34" charset="0"/>
                <a:cs typeface="Arial" charset="0"/>
              </a:rPr>
              <a:t>no estoy muy familiarizado</a:t>
            </a:r>
            <a:r>
              <a:rPr lang="es-ES" altLang="es-ES" b="1" dirty="0">
                <a:solidFill>
                  <a:srgbClr val="17375E"/>
                </a:solidFill>
                <a:latin typeface="Arial Narrow" panose="020B0606020202030204" pitchFamily="34" charset="0"/>
                <a:cs typeface="Arial" charset="0"/>
              </a:rPr>
              <a:t> </a:t>
            </a:r>
            <a:r>
              <a:rPr lang="es-ES" altLang="es-ES" b="1" dirty="0">
                <a:solidFill>
                  <a:srgbClr val="0070C0"/>
                </a:solidFill>
                <a:latin typeface="Arial Narrow" panose="020B0606020202030204" pitchFamily="34" charset="0"/>
                <a:cs typeface="Arial" charset="0"/>
              </a:rPr>
              <a:t>con la informática y me cuesta mucho.</a:t>
            </a:r>
          </a:p>
          <a:p>
            <a:pPr eaLnBrk="1" hangingPunct="1">
              <a:defRPr/>
            </a:pPr>
            <a:r>
              <a:rPr lang="es-ES" altLang="es-ES" b="1" dirty="0">
                <a:solidFill>
                  <a:srgbClr val="0070C0"/>
                </a:solidFill>
                <a:latin typeface="Arial Narrow" panose="020B0606020202030204" pitchFamily="34" charset="0"/>
                <a:cs typeface="Arial" charset="0"/>
              </a:rPr>
              <a:t>Suelo dejar este tipo de trabajos para </a:t>
            </a:r>
            <a:r>
              <a:rPr lang="es-ES" altLang="es-ES" b="1" u="sng" dirty="0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</a:rPr>
              <a:t>última hora</a:t>
            </a:r>
            <a:r>
              <a:rPr lang="es-ES" altLang="es-ES" b="1" dirty="0">
                <a:solidFill>
                  <a:srgbClr val="0070C0"/>
                </a:solidFill>
                <a:latin typeface="Arial Narrow" panose="020B0606020202030204" pitchFamily="34" charset="0"/>
                <a:cs typeface="Arial" charset="0"/>
              </a:rPr>
              <a:t>, me resulta más rentable realizarlas en un día y hora </a:t>
            </a:r>
            <a:r>
              <a:rPr lang="es-ES" altLang="es-ES" b="1" u="sng" dirty="0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</a:rPr>
              <a:t>fijados</a:t>
            </a:r>
            <a:r>
              <a:rPr lang="es-ES" altLang="es-ES" b="1" dirty="0">
                <a:solidFill>
                  <a:srgbClr val="0070C0"/>
                </a:solidFill>
                <a:latin typeface="Arial Narrow" panose="020B0606020202030204" pitchFamily="34" charset="0"/>
                <a:cs typeface="Arial" charset="0"/>
              </a:rPr>
              <a:t> en la propia facultad”.</a:t>
            </a:r>
          </a:p>
        </p:txBody>
      </p:sp>
    </p:spTree>
    <p:extLst>
      <p:ext uri="{BB962C8B-B14F-4D97-AF65-F5344CB8AC3E}">
        <p14:creationId xmlns:p14="http://schemas.microsoft.com/office/powerpoint/2010/main" val="100449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412</Words>
  <Application>Microsoft Office PowerPoint</Application>
  <PresentationFormat>Personalizado</PresentationFormat>
  <Paragraphs>34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 Pavia</dc:creator>
  <cp:lastModifiedBy>Loles</cp:lastModifiedBy>
  <cp:revision>6</cp:revision>
  <dcterms:created xsi:type="dcterms:W3CDTF">2018-07-15T14:41:13Z</dcterms:created>
  <dcterms:modified xsi:type="dcterms:W3CDTF">2018-07-19T17:35:55Z</dcterms:modified>
</cp:coreProperties>
</file>